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60" r:id="rId3"/>
    <p:sldId id="291" r:id="rId4"/>
    <p:sldId id="294" r:id="rId5"/>
    <p:sldId id="295" r:id="rId6"/>
    <p:sldId id="296" r:id="rId7"/>
    <p:sldId id="297" r:id="rId8"/>
    <p:sldId id="293" r:id="rId9"/>
    <p:sldId id="302" r:id="rId10"/>
    <p:sldId id="303" r:id="rId11"/>
    <p:sldId id="304" r:id="rId12"/>
    <p:sldId id="301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00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14" r:id="rId43"/>
    <p:sldId id="325" r:id="rId44"/>
    <p:sldId id="25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3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88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5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29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7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8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91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1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2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47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14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37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63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71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179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8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48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36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81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9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75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92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35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00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74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497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97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31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3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15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89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85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59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591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23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2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3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54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60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5" y="2302713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A+ </a:t>
            </a:r>
            <a:r>
              <a:rPr lang="ko-KR" altLang="en-US" sz="4400" b="1" spc="-150" dirty="0">
                <a:solidFill>
                  <a:schemeClr val="bg1"/>
                </a:solidFill>
              </a:rPr>
              <a:t>단어장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3804366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201511106 </a:t>
            </a:r>
            <a:r>
              <a:rPr lang="ko-KR" altLang="en-US" sz="1600" b="1" dirty="0">
                <a:solidFill>
                  <a:schemeClr val="bg1"/>
                </a:solidFill>
              </a:rPr>
              <a:t>박 범 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201511087 </a:t>
            </a:r>
            <a:r>
              <a:rPr lang="ko-KR" altLang="en-US" sz="1600" b="1" dirty="0">
                <a:solidFill>
                  <a:schemeClr val="bg1"/>
                </a:solidFill>
              </a:rPr>
              <a:t>김 병 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201511099 </a:t>
            </a:r>
            <a:r>
              <a:rPr lang="ko-KR" altLang="en-US" sz="1600" b="1" dirty="0">
                <a:solidFill>
                  <a:schemeClr val="bg1"/>
                </a:solidFill>
              </a:rPr>
              <a:t>김 학 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201511122</a:t>
            </a:r>
            <a:r>
              <a:rPr lang="ko-KR" altLang="en-US" sz="1600" b="1" dirty="0">
                <a:solidFill>
                  <a:schemeClr val="bg1"/>
                </a:solidFill>
              </a:rPr>
              <a:t> 이 우 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201511146 </a:t>
            </a:r>
            <a:r>
              <a:rPr lang="ko-KR" altLang="en-US" sz="1600" b="1" dirty="0">
                <a:solidFill>
                  <a:schemeClr val="bg1"/>
                </a:solidFill>
              </a:rPr>
              <a:t>한 창 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763" y="1718098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소프트웨어공학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상명대학교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 </a:t>
            </a:r>
            <a:r>
              <a:rPr lang="ko-KR" altLang="en-US" b="1" spc="-150" dirty="0" err="1"/>
              <a:t>유스케이스</a:t>
            </a:r>
            <a:r>
              <a:rPr lang="ko-KR" altLang="en-US" b="1" spc="-150" dirty="0"/>
              <a:t> 다이어그램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AF85B-F375-4DD9-BFE1-ADFAC56A9539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4AB587-B01F-4CA7-A9E5-9DCDC7B980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05866" y="1921063"/>
            <a:ext cx="4860260" cy="2660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57B992-651D-4757-B12F-DE868D3865C4}"/>
              </a:ext>
            </a:extLst>
          </p:cNvPr>
          <p:cNvSpPr txBox="1"/>
          <p:nvPr/>
        </p:nvSpPr>
        <p:spPr>
          <a:xfrm>
            <a:off x="971600" y="4221088"/>
            <a:ext cx="7200800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&lt;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주요 특징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&gt;</a:t>
            </a:r>
          </a:p>
          <a:p>
            <a:pPr marL="342900" indent="-342900" fontAlgn="base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단어장의 단어를 검색할 때 단어로 검색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의미로 검색 둘 다 가능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342900" indent="-342900" fontAlgn="base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문제를 생성하기 위해선 화면 잠금 기능이나 알람 기능을 사용해야 한다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</a:t>
            </a:r>
          </a:p>
          <a:p>
            <a:pPr marL="342900" indent="-342900" fontAlgn="base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단어의 의미를 불러올 때 의미를 불러오는 사전 데이터는 관리자가 관리한다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</a:t>
            </a:r>
            <a:endParaRPr lang="ko-KR" altLang="en-US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13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 </a:t>
            </a:r>
            <a:r>
              <a:rPr lang="ko-KR" altLang="en-US" b="1" spc="-150" dirty="0" err="1"/>
              <a:t>유스케이스</a:t>
            </a:r>
            <a:endParaRPr lang="ko-KR" altLang="en-US" b="1" spc="-150" dirty="0"/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AF85B-F375-4DD9-BFE1-ADFAC56A9539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8C778B-CE8C-442F-A280-5FF1E5D1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49721"/>
              </p:ext>
            </p:extLst>
          </p:nvPr>
        </p:nvGraphicFramePr>
        <p:xfrm>
          <a:off x="868038" y="2188512"/>
          <a:ext cx="7311194" cy="4048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514">
                  <a:extLst>
                    <a:ext uri="{9D8B030D-6E8A-4147-A177-3AD203B41FA5}">
                      <a16:colId xmlns:a16="http://schemas.microsoft.com/office/drawing/2014/main" val="241276896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967458576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749278"/>
                    </a:ext>
                  </a:extLst>
                </a:gridCol>
              </a:tblGrid>
              <a:tr h="477042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5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나만의 단어장에 저장하고자 하는 단어의 의미를 사전데이터에서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찾아 가져온다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895892"/>
                  </a:ext>
                </a:extLst>
              </a:tr>
              <a:tr h="446470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관련 </a:t>
                      </a: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액터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용자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47121"/>
                  </a:ext>
                </a:extLst>
              </a:tr>
              <a:tr h="446470">
                <a:tc>
                  <a:txBody>
                    <a:bodyPr/>
                    <a:lstStyle/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단어등록의 </a:t>
                      </a:r>
                      <a:r>
                        <a:rPr lang="ko-KR" sz="13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단어칸에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원하는 단어를 작성하고 의미 불러오기 버튼을 누른다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90055"/>
                  </a:ext>
                </a:extLst>
              </a:tr>
              <a:tr h="44647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기본 흐름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" b="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돋움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돋움" panose="020B0600000101010101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endParaRPr lang="ko-KR" sz="13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단어 칸에 단어가 입력되어 있는지 확인한다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33556"/>
                  </a:ext>
                </a:extLst>
              </a:tr>
              <a:tr h="4464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사전데이터에서 단어를 검색한다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95005"/>
                  </a:ext>
                </a:extLst>
              </a:tr>
              <a:tr h="4464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단어에 맞는 의미를 의미 칸에 출력한다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13154"/>
                  </a:ext>
                </a:extLst>
              </a:tr>
              <a:tr h="446470">
                <a:tc>
                  <a:txBody>
                    <a:bodyPr/>
                    <a:lstStyle/>
                    <a:p>
                      <a:pPr algn="ctr" latinLnBrk="1"/>
                      <a:endParaRPr lang="en-US" altLang="ko-KR" sz="1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5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예외 흐름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500" b="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돋움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돋움" panose="020B0600000101010101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endParaRPr lang="ko-KR" sz="13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맑은 고딕" panose="020B0503020000020004" pitchFamily="50" charset="-127"/>
                          <a:cs typeface="바탕" panose="02030600000101010101" pitchFamily="18" charset="-127"/>
                        </a:rPr>
                        <a:t>단어의 뜻을 불러오질 못했을 때</a:t>
                      </a:r>
                      <a:endParaRPr lang="ko-KR" sz="13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돋움" panose="020B0600000101010101" pitchFamily="50" charset="-127"/>
                          <a:cs typeface="Times New Roman" panose="02020603050405020304" pitchFamily="18" charset="0"/>
                        </a:rPr>
                        <a:t> -1. 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시스템은 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‘no data’</a:t>
                      </a:r>
                      <a:r>
                        <a:rPr lang="ko-KR" sz="1300" b="0" kern="10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문구를 대신 출력한다</a:t>
                      </a:r>
                      <a:r>
                        <a:rPr lang="en-US" sz="1300" b="0" kern="10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17601"/>
                  </a:ext>
                </a:extLst>
              </a:tr>
              <a:tr h="44647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0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end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600"/>
                  </a:ext>
                </a:extLst>
              </a:tr>
              <a:tr h="4464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SN002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B01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B02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B03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E01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end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1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7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892F2-9E23-42F4-8C96-6D1C6A61EDDF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0484665-8133-4704-9548-6AE036385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872535"/>
              </p:ext>
            </p:extLst>
          </p:nvPr>
        </p:nvGraphicFramePr>
        <p:xfrm>
          <a:off x="868040" y="1809404"/>
          <a:ext cx="7304358" cy="400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744">
                  <a:extLst>
                    <a:ext uri="{9D8B030D-6E8A-4147-A177-3AD203B41FA5}">
                      <a16:colId xmlns:a16="http://schemas.microsoft.com/office/drawing/2014/main" val="358866701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37986245"/>
                    </a:ext>
                  </a:extLst>
                </a:gridCol>
                <a:gridCol w="2808310">
                  <a:extLst>
                    <a:ext uri="{9D8B030D-6E8A-4147-A177-3AD203B41FA5}">
                      <a16:colId xmlns:a16="http://schemas.microsoft.com/office/drawing/2014/main" val="1068826006"/>
                    </a:ext>
                  </a:extLst>
                </a:gridCol>
              </a:tblGrid>
              <a:tr h="323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산출물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07928"/>
                  </a:ext>
                </a:extLst>
              </a:tr>
              <a:tr h="81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분석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19.03.14~19.04.20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명세서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7984217"/>
                  </a:ext>
                </a:extLst>
              </a:tr>
              <a:tr h="81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19.04.21~19.05.20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상위 스토리보드 설계서</a:t>
                      </a:r>
                      <a:endParaRPr lang="en-US" alt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상세 스토리보드 설계서</a:t>
                      </a:r>
                      <a:endParaRPr lang="en-US" alt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디자인 이미지</a:t>
                      </a:r>
                      <a:endParaRPr lang="en-US" alt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검토결과서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733753"/>
                  </a:ext>
                </a:extLst>
              </a:tr>
              <a:tr h="81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19.05.21~19.06.04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단어장 어플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0183975"/>
                  </a:ext>
                </a:extLst>
              </a:tr>
              <a:tr h="81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테스팅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19.06.05~19.06.10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통합테스트 결과보고서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시스템테스트 결과보고서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86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26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16C38-0F55-4C17-807C-FBAE11BBB57C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EBC37B-F6AF-4916-B409-968631F117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8" y="2000247"/>
            <a:ext cx="7305111" cy="409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87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E62D9-331B-4DF5-9DCC-C32F916C6595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조직도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BA93F87-3A86-4FA9-BFD3-A226B23F3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70989"/>
              </p:ext>
            </p:extLst>
          </p:nvPr>
        </p:nvGraphicFramePr>
        <p:xfrm>
          <a:off x="868040" y="1809404"/>
          <a:ext cx="7304358" cy="4006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786">
                  <a:extLst>
                    <a:ext uri="{9D8B030D-6E8A-4147-A177-3AD203B41FA5}">
                      <a16:colId xmlns:a16="http://schemas.microsoft.com/office/drawing/2014/main" val="3993116628"/>
                    </a:ext>
                  </a:extLst>
                </a:gridCol>
                <a:gridCol w="2434786">
                  <a:extLst>
                    <a:ext uri="{9D8B030D-6E8A-4147-A177-3AD203B41FA5}">
                      <a16:colId xmlns:a16="http://schemas.microsoft.com/office/drawing/2014/main" val="3379997739"/>
                    </a:ext>
                  </a:extLst>
                </a:gridCol>
                <a:gridCol w="2434786">
                  <a:extLst>
                    <a:ext uri="{9D8B030D-6E8A-4147-A177-3AD203B41FA5}">
                      <a16:colId xmlns:a16="http://schemas.microsoft.com/office/drawing/2014/main" val="3353521961"/>
                    </a:ext>
                  </a:extLst>
                </a:gridCol>
              </a:tblGrid>
              <a:tr h="424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책임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94603"/>
                  </a:ext>
                </a:extLst>
              </a:tr>
              <a:tr h="716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박범진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자료조사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및 구현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 개발 및 구현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조사 및 분석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848194"/>
                  </a:ext>
                </a:extLst>
              </a:tr>
              <a:tr h="716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한창희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자료조사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및 구현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 개발 및 구현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조사 및 분석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8952257"/>
                  </a:ext>
                </a:extLst>
              </a:tr>
              <a:tr h="716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이우진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자료조사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및 구현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 개발 및 구현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조사 및 분석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307934"/>
                  </a:ext>
                </a:extLst>
              </a:tr>
              <a:tr h="716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김학규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자료조사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및 구현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 개발 및 구현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조사 및 분석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5709793"/>
                  </a:ext>
                </a:extLst>
              </a:tr>
              <a:tr h="716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김병찬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자료조사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및 구현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앱 개발 및 구현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조사 및 분석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58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49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CDE5D9-BCC8-4CE5-99A5-F5E7F88FF709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조직도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9C90CA-132F-4F0B-8630-CC6BCDE457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04" y="2296853"/>
            <a:ext cx="6950791" cy="357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72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53C2E-9981-4854-8465-D149D951EFE5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생명주기 모델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모서리가 둥근 직사각형 18">
            <a:extLst>
              <a:ext uri="{FF2B5EF4-FFF2-40B4-BE49-F238E27FC236}">
                <a16:creationId xmlns:a16="http://schemas.microsoft.com/office/drawing/2014/main" id="{2AE72186-08A5-4FBC-B12D-85B77D5E9382}"/>
              </a:ext>
            </a:extLst>
          </p:cNvPr>
          <p:cNvSpPr/>
          <p:nvPr/>
        </p:nvSpPr>
        <p:spPr>
          <a:xfrm>
            <a:off x="694665" y="2924944"/>
            <a:ext cx="1296144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C21BF-A7AD-4737-AD9E-5DA1BB1EDC86}"/>
              </a:ext>
            </a:extLst>
          </p:cNvPr>
          <p:cNvSpPr txBox="1"/>
          <p:nvPr/>
        </p:nvSpPr>
        <p:spPr>
          <a:xfrm>
            <a:off x="875829" y="297437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특</a:t>
            </a:r>
            <a:r>
              <a:rPr lang="ko-KR" altLang="en-US" b="1" dirty="0">
                <a:solidFill>
                  <a:schemeClr val="bg1"/>
                </a:solidFill>
              </a:rPr>
              <a:t>   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61A08-1654-4C6E-A6CD-EEC70A722B7D}"/>
              </a:ext>
            </a:extLst>
          </p:cNvPr>
          <p:cNvSpPr txBox="1"/>
          <p:nvPr/>
        </p:nvSpPr>
        <p:spPr>
          <a:xfrm>
            <a:off x="694665" y="3607856"/>
            <a:ext cx="7978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폭포수 생명주기 모델은 소프트웨어 개발을 단계적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순차적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체계적으로 접근할 수 있다는 특징을 가지고 있으며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각 단계 종료 시 검증 후에 다음단계로 진행하는 특징을 가지고 있습니다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프로젝트 진행과정에 대해 관리가 용이하고 목표 시스템이 프로젝트가 진행될수록 구체화되므로 중요 문제점이 주로 후반부에 발견되곤 합니다</a:t>
            </a:r>
            <a:endParaRPr lang="ko-KR" altLang="en-US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4FC1D03B-F499-4D0D-B60E-26D5C2B4B98C}"/>
              </a:ext>
            </a:extLst>
          </p:cNvPr>
          <p:cNvSpPr/>
          <p:nvPr/>
        </p:nvSpPr>
        <p:spPr>
          <a:xfrm>
            <a:off x="694665" y="1824379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75793-E6B0-4819-9A43-C50CC2BC45E8}"/>
              </a:ext>
            </a:extLst>
          </p:cNvPr>
          <p:cNvSpPr txBox="1"/>
          <p:nvPr/>
        </p:nvSpPr>
        <p:spPr>
          <a:xfrm>
            <a:off x="875829" y="186365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   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C5F097-2467-4EEE-B899-D3648EC58996}"/>
              </a:ext>
            </a:extLst>
          </p:cNvPr>
          <p:cNvSpPr txBox="1"/>
          <p:nvPr/>
        </p:nvSpPr>
        <p:spPr>
          <a:xfrm>
            <a:off x="971600" y="240640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폭포수 생명주기</a:t>
            </a:r>
          </a:p>
        </p:txBody>
      </p:sp>
    </p:spTree>
    <p:extLst>
      <p:ext uri="{BB962C8B-B14F-4D97-AF65-F5344CB8AC3E}">
        <p14:creationId xmlns:p14="http://schemas.microsoft.com/office/powerpoint/2010/main" val="127553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D30B8-AC84-4FB0-B1F3-BC500A6D2B0A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4.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사용한 도구들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2627C-1D0E-4733-8D52-BDA18C9A48F0}"/>
              </a:ext>
            </a:extLst>
          </p:cNvPr>
          <p:cNvSpPr txBox="1"/>
          <p:nvPr/>
        </p:nvSpPr>
        <p:spPr>
          <a:xfrm>
            <a:off x="971600" y="1705010"/>
            <a:ext cx="7200800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형상관리 도구 </a:t>
            </a: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– GITHUB</a:t>
            </a: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GITHUB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를 통해서 각자 개발한 부분의 소스코드 공유 및 통합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전체적인 프로젝트 계획을 올려서 상시 확인이 가능하도록 함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앱 개발 도구 </a:t>
            </a: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– </a:t>
            </a:r>
            <a:r>
              <a:rPr lang="en-US" altLang="ko-KR" sz="1500" b="1" dirty="0" err="1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Andriod</a:t>
            </a: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 Studio</a:t>
            </a: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앱 개발 도구로 단어장 어플을 만들기 위해서 사용됨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500" b="1" dirty="0">
                <a:solidFill>
                  <a:schemeClr val="tx2">
                    <a:lumMod val="75000"/>
                  </a:schemeClr>
                </a:solidFill>
                <a:latin typeface="210 굴림OTF 050" panose="02020503020101020101" pitchFamily="18" charset="-127"/>
                <a:ea typeface="210 굴림OTF 050" panose="02020503020101020101" pitchFamily="18" charset="-127"/>
              </a:rPr>
              <a:t>산출물 관리</a:t>
            </a:r>
            <a:endParaRPr lang="en-US" altLang="ko-KR" sz="1500" b="1" dirty="0">
              <a:solidFill>
                <a:schemeClr val="tx2">
                  <a:lumMod val="75000"/>
                </a:schemeClr>
              </a:solidFill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 err="1">
                <a:latin typeface="210 굴림OTF 050" panose="02020503020101020101" pitchFamily="18" charset="-127"/>
                <a:ea typeface="210 굴림OTF 050" panose="02020503020101020101" pitchFamily="18" charset="-127"/>
              </a:rPr>
              <a:t>우리팀은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 산출물을 형상관리 도구인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GITHUB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에 저장할 것이며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산출물은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프로젝트명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_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산출물명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_</a:t>
            </a:r>
            <a:r>
              <a:rPr lang="ko-KR" altLang="en-US" sz="1400" dirty="0" err="1">
                <a:latin typeface="210 굴림OTF 050" panose="02020503020101020101" pitchFamily="18" charset="-127"/>
                <a:ea typeface="210 굴림OTF 050" panose="02020503020101020101" pitchFamily="18" charset="-127"/>
              </a:rPr>
              <a:t>버전명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.doc</a:t>
            </a: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개인적인 수정을 하거나 개발을 맡은 부분은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자신의 이니셜 폴더를 만들고 그곳에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en-US" sz="1400" dirty="0" err="1">
                <a:latin typeface="210 굴림OTF 050" panose="02020503020101020101" pitchFamily="18" charset="-127"/>
                <a:ea typeface="210 굴림OTF 050" panose="02020503020101020101" pitchFamily="18" charset="-127"/>
              </a:rPr>
              <a:t>기술명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_activity’</a:t>
            </a:r>
            <a:r>
              <a:rPr lang="ko-KR" altLang="en-US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 저장하는 형태로 규칙을 정함</a:t>
            </a:r>
            <a:endParaRPr lang="en-US" altLang="ko-KR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55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2E31E-BF5A-4660-BD00-03336CD87605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5.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위험 관리 계획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D8A94B-8BAF-4211-B348-5F1C44D15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39635"/>
              </p:ext>
            </p:extLst>
          </p:nvPr>
        </p:nvGraphicFramePr>
        <p:xfrm>
          <a:off x="1019944" y="1739961"/>
          <a:ext cx="7008440" cy="4497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110">
                  <a:extLst>
                    <a:ext uri="{9D8B030D-6E8A-4147-A177-3AD203B41FA5}">
                      <a16:colId xmlns:a16="http://schemas.microsoft.com/office/drawing/2014/main" val="3124855183"/>
                    </a:ext>
                  </a:extLst>
                </a:gridCol>
                <a:gridCol w="1007858">
                  <a:extLst>
                    <a:ext uri="{9D8B030D-6E8A-4147-A177-3AD203B41FA5}">
                      <a16:colId xmlns:a16="http://schemas.microsoft.com/office/drawing/2014/main" val="119128626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60258857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627556228"/>
                    </a:ext>
                  </a:extLst>
                </a:gridCol>
              </a:tblGrid>
              <a:tr h="29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위험 요소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가능성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영향도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대처 방안</a:t>
                      </a:r>
                      <a:endParaRPr lang="ko-KR" altLang="ko-KR" sz="14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534871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개발자 이탈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남은 인원이 업무를 분담한다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925688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구성원들 간의 불화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문제를 최대한 바로 해결한다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71259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구성원의 연락두절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구성원의 부모님께 연락을 드린다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287704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개발기간 부족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정기적 모임을 가진다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245710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요구사항 변경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최대한 일정에 문제가 생기지 않을 정도로만 변경한다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9070488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비용 부족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투자금을 받는다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51729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타 업무와 중복되어 적극 참여가 어려움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해당 인원과 최대한 일정을 조율한다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3859134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산출물 관리 소홀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형상 관리 도구를 사용한다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4519968"/>
                  </a:ext>
                </a:extLst>
              </a:tr>
              <a:tr h="466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품질 미달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주기적으로 피드백을 받아 수정한다</a:t>
                      </a: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61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08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계획서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CC02-7871-4F02-A0E8-3BD56E51F1EC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6.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규모산정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16C5E1-A508-4E46-AFF8-8FE38B493C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6624736" cy="4100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8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395536" y="2708920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2123728" y="2696146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V="1">
            <a:off x="3851920" y="2694405"/>
            <a:ext cx="1368152" cy="1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5580112" y="2708920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7308304" y="2708920"/>
            <a:ext cx="1368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4666" y="2843644"/>
            <a:ext cx="180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요구사항명세서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시스템 개요</a:t>
            </a:r>
            <a:endParaRPr lang="en-US" altLang="ko-KR" sz="1200" b="1" spc="-150" dirty="0"/>
          </a:p>
          <a:p>
            <a:endParaRPr lang="ko-KR" altLang="en-US" sz="1200" b="1" spc="-150" dirty="0"/>
          </a:p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사용자 분석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요구사항 분석</a:t>
            </a:r>
            <a:endParaRPr lang="en-US" altLang="ko-KR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 </a:t>
            </a:r>
            <a:r>
              <a:rPr lang="ko-KR" altLang="en-US" sz="1200" b="1" spc="-150" dirty="0"/>
              <a:t>설계  구성도</a:t>
            </a:r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 </a:t>
            </a:r>
            <a:r>
              <a:rPr lang="ko-KR" altLang="en-US" sz="1200" b="1" spc="-150" dirty="0"/>
              <a:t>기능별 작동과정</a:t>
            </a:r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529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프로젝트계획서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클래스설계서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상명대학교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818F7-6216-479A-9CC9-80FF65DEAA67}"/>
              </a:ext>
            </a:extLst>
          </p:cNvPr>
          <p:cNvSpPr txBox="1"/>
          <p:nvPr/>
        </p:nvSpPr>
        <p:spPr>
          <a:xfrm>
            <a:off x="2123728" y="3418254"/>
            <a:ext cx="136815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일 정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7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조직도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7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생명주기 모델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7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사용한 도구들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7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위험 관리 계획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7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규모 산정</a:t>
            </a:r>
            <a:endParaRPr lang="en-US" altLang="ko-KR" sz="1200" b="1" spc="-1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8824E-E35C-4E56-A61D-1FD353F8354B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설계 구성도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E27749-938C-443F-A034-9825A6354A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1844813"/>
            <a:ext cx="7612762" cy="41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714C4-3D6B-4E77-AE02-C84461EDB740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1A891-A3AE-45B6-B00B-EA3ED20EF745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</a:t>
            </a:r>
            <a:r>
              <a:rPr lang="ko-KR" altLang="en-US" b="1" spc="-150" dirty="0"/>
              <a:t>단어장에 단어 검색</a:t>
            </a:r>
          </a:p>
        </p:txBody>
      </p:sp>
      <p:pic>
        <p:nvPicPr>
          <p:cNvPr id="11" name="그림 10" descr="C:\Users\win7\Documents\마비노기 영웅전\새 폴더\검색한다.jpg">
            <a:extLst>
              <a:ext uri="{FF2B5EF4-FFF2-40B4-BE49-F238E27FC236}">
                <a16:creationId xmlns:a16="http://schemas.microsoft.com/office/drawing/2014/main" id="{89EBBDDE-D49D-4721-8134-948BCDF48C4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909" y="2386450"/>
            <a:ext cx="7534181" cy="3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9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F31AD-28B1-44C5-BAFD-50A8D341C45D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02DEE-99C6-4AB7-B988-1F659D24BD4E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ko-KR" altLang="en-US" b="1" spc="-150" dirty="0"/>
              <a:t>단어 등록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03E5F6-5145-4473-AAA5-CFA632BDF8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46" y="2604734"/>
            <a:ext cx="7941707" cy="2840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814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DFC4-C427-4556-9E03-DAA5C508C9F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03250-0B88-4F08-9AEC-77175A4BE7C2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 </a:t>
            </a:r>
            <a:r>
              <a:rPr lang="ko-KR" altLang="en-US" b="1" spc="-150" dirty="0"/>
              <a:t>단어 삭제</a:t>
            </a:r>
          </a:p>
        </p:txBody>
      </p:sp>
      <p:pic>
        <p:nvPicPr>
          <p:cNvPr id="11" name="그림 10" descr="C:\Users\win7\Documents\마비노기 영웅전\새 폴더\삭제한다.jpg">
            <a:extLst>
              <a:ext uri="{FF2B5EF4-FFF2-40B4-BE49-F238E27FC236}">
                <a16:creationId xmlns:a16="http://schemas.microsoft.com/office/drawing/2014/main" id="{028B1582-3966-4A60-A83F-5F2D3D76A9F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350" y="2155728"/>
            <a:ext cx="7277292" cy="389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349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A05AA-4B92-44F2-8C2D-16479EB1E8C6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B5AF0-2130-41B7-BF33-A6B552E0B777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 </a:t>
            </a:r>
            <a:r>
              <a:rPr lang="ko-KR" altLang="en-US" b="1" spc="-150" dirty="0"/>
              <a:t>단어장의 단어 조회</a:t>
            </a:r>
          </a:p>
        </p:txBody>
      </p:sp>
      <p:pic>
        <p:nvPicPr>
          <p:cNvPr id="13" name="그림 12" descr="C:\Users\win7\Documents\마비노기 영웅전\새 폴더\조회한다.jpg">
            <a:extLst>
              <a:ext uri="{FF2B5EF4-FFF2-40B4-BE49-F238E27FC236}">
                <a16:creationId xmlns:a16="http://schemas.microsoft.com/office/drawing/2014/main" id="{5D430AE0-9A34-47E9-9F0C-82EA5A2EBC0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2060848"/>
            <a:ext cx="7488831" cy="372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791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BE537-4B31-4BD1-A34A-74826F9E41C9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DD009-E421-4E42-8A4D-A063A623B570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5) </a:t>
            </a:r>
            <a:r>
              <a:rPr lang="ko-KR" altLang="en-US" b="1" spc="-150" dirty="0"/>
              <a:t>알람 잠금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FED55C-83BC-4D26-9F5D-66C72EF09F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804884" cy="3584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06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E835C-C063-4EEF-9E06-328C04839488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041C8-F773-4B5A-B3FC-539BEA777EBE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6) </a:t>
            </a:r>
            <a:r>
              <a:rPr lang="ko-KR" altLang="en-US" b="1" spc="-150" dirty="0"/>
              <a:t>알람 잠금 작동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8CE746-D0E7-4DF0-9AEB-691F03CE0F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5" y="2459679"/>
            <a:ext cx="7819429" cy="360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25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3E2B3-1964-443E-9E2C-B7369E30BC8F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C473-37B4-4D39-833D-D054E504BC2D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7) </a:t>
            </a:r>
            <a:r>
              <a:rPr lang="ko-KR" altLang="en-US" b="1" spc="-150" dirty="0"/>
              <a:t>알람 잠금 해제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E8997C-0E87-41C8-BB3F-1FFD2DEC89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6" y="2504853"/>
            <a:ext cx="7685187" cy="3209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15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0F573-7C9B-4C3A-9810-8F7C31D053D2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92C3-01CD-40DE-A266-4AF667B4AB1C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8) </a:t>
            </a:r>
            <a:r>
              <a:rPr lang="ko-KR" altLang="en-US" b="1" spc="-150" dirty="0"/>
              <a:t>화면 잠금 설정</a:t>
            </a:r>
          </a:p>
        </p:txBody>
      </p:sp>
      <p:pic>
        <p:nvPicPr>
          <p:cNvPr id="11" name="그림 10" descr="C:\Users\win7\Documents\마비노기 영웅전\새 폴더\화면 잠금을 설정한다.jpg">
            <a:extLst>
              <a:ext uri="{FF2B5EF4-FFF2-40B4-BE49-F238E27FC236}">
                <a16:creationId xmlns:a16="http://schemas.microsoft.com/office/drawing/2014/main" id="{F5D4416E-F1A4-4C64-85F6-A519C0B88A4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80" y="2391508"/>
            <a:ext cx="765803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047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28B48-6035-4527-8E4A-38B8AA35D405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EB2AE-C4DA-4620-BFC3-B2A3A86190CE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9) </a:t>
            </a:r>
            <a:r>
              <a:rPr lang="ko-KR" altLang="en-US" b="1" spc="-150" dirty="0"/>
              <a:t>화면 잠금 작동</a:t>
            </a:r>
          </a:p>
        </p:txBody>
      </p:sp>
      <p:pic>
        <p:nvPicPr>
          <p:cNvPr id="11" name="그림 10" descr="C:\Users\win7\Documents\마비노기 영웅전\새 폴더\화면 잠금이 작동한다.jpg">
            <a:extLst>
              <a:ext uri="{FF2B5EF4-FFF2-40B4-BE49-F238E27FC236}">
                <a16:creationId xmlns:a16="http://schemas.microsoft.com/office/drawing/2014/main" id="{1753B39C-1062-4B07-9470-7509B095BCF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3757" y="2154229"/>
            <a:ext cx="71764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763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9159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1E66B-58B7-499D-B8FE-D4A787F9AA64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시스템 개요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7" name="모서리가 둥근 직사각형 18">
            <a:extLst>
              <a:ext uri="{FF2B5EF4-FFF2-40B4-BE49-F238E27FC236}">
                <a16:creationId xmlns:a16="http://schemas.microsoft.com/office/drawing/2014/main" id="{FFCDCEAB-5E24-4A1C-A7A1-5AB8A5FD1F07}"/>
              </a:ext>
            </a:extLst>
          </p:cNvPr>
          <p:cNvSpPr/>
          <p:nvPr/>
        </p:nvSpPr>
        <p:spPr>
          <a:xfrm>
            <a:off x="694665" y="2816177"/>
            <a:ext cx="1296144" cy="43204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43236A3-E901-4A7C-BF2D-BA55901A5686}"/>
              </a:ext>
            </a:extLst>
          </p:cNvPr>
          <p:cNvSpPr/>
          <p:nvPr/>
        </p:nvSpPr>
        <p:spPr>
          <a:xfrm>
            <a:off x="694665" y="1824379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F47A1-6811-4BDC-8F33-FE253DEE3A65}"/>
              </a:ext>
            </a:extLst>
          </p:cNvPr>
          <p:cNvSpPr txBox="1"/>
          <p:nvPr/>
        </p:nvSpPr>
        <p:spPr>
          <a:xfrm>
            <a:off x="875829" y="186365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목   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9C4C4C-7383-4391-A102-B6623850B372}"/>
              </a:ext>
            </a:extLst>
          </p:cNvPr>
          <p:cNvSpPr txBox="1"/>
          <p:nvPr/>
        </p:nvSpPr>
        <p:spPr>
          <a:xfrm>
            <a:off x="875829" y="28656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특</a:t>
            </a:r>
            <a:r>
              <a:rPr lang="ko-KR" altLang="en-US" b="1" dirty="0">
                <a:solidFill>
                  <a:schemeClr val="bg1"/>
                </a:solidFill>
              </a:rPr>
              <a:t>   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CD813-3E04-4E50-AE02-B7D8D31B2B8A}"/>
              </a:ext>
            </a:extLst>
          </p:cNvPr>
          <p:cNvSpPr txBox="1"/>
          <p:nvPr/>
        </p:nvSpPr>
        <p:spPr>
          <a:xfrm>
            <a:off x="219463" y="235027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의지박약인 사람들을 위한 나만의 단어장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1EBF6-D9DE-4074-8A29-79CC46E6D50A}"/>
              </a:ext>
            </a:extLst>
          </p:cNvPr>
          <p:cNvSpPr txBox="1"/>
          <p:nvPr/>
        </p:nvSpPr>
        <p:spPr>
          <a:xfrm>
            <a:off x="694665" y="3350617"/>
            <a:ext cx="79788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나만의 단어장을 만들어 그 안에 자신이 원하는 단어를 저장 가능</a:t>
            </a:r>
            <a:endParaRPr lang="en-US" altLang="ko-KR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단어를 등록할 때 의미를 몰라도 의미를 사전 데이터로부터 불러오는 기능이 있음</a:t>
            </a:r>
            <a:endParaRPr lang="en-US" altLang="ko-KR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지정한 시간에 알람을 설정하면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알람을 해제하기 위해서 나만의 단어장에 있는 단어로 랜덤하게 만들어지는 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4</a:t>
            </a: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지 선다 문제를 맞춰야 하고 맞추지 못하면 새로 문제가 생성되며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맞출 </a:t>
            </a:r>
            <a:r>
              <a:rPr lang="ko-KR" altLang="en-US">
                <a:latin typeface="210 굴림OTF 050" panose="02020503020101020101" pitchFamily="18" charset="-127"/>
                <a:ea typeface="210 굴림OTF 050" panose="02020503020101020101" pitchFamily="18" charset="-127"/>
              </a:rPr>
              <a:t>때까지 해제가 </a:t>
            </a: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불가능하다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화면 잠금을 설정하면 위와 같은 방법으로 문제가 나오고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</a:t>
            </a:r>
            <a:r>
              <a:rPr lang="ko-KR" altLang="en-US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 맞출 때까지 잠금 해제가 불가능하다</a:t>
            </a:r>
            <a:r>
              <a:rPr lang="en-US" altLang="ko-KR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9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6484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클래스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34846-987E-47F5-A2E9-69D08B83B6A8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기능별 작동 과정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F95D0-2774-4B6F-A9EE-0017FC327B19}"/>
              </a:ext>
            </a:extLst>
          </p:cNvPr>
          <p:cNvSpPr txBox="1"/>
          <p:nvPr/>
        </p:nvSpPr>
        <p:spPr>
          <a:xfrm>
            <a:off x="539552" y="161950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10) </a:t>
            </a:r>
            <a:r>
              <a:rPr lang="ko-KR" altLang="en-US" b="1" spc="-150" dirty="0"/>
              <a:t>화면 잠금 기능 해제</a:t>
            </a:r>
          </a:p>
        </p:txBody>
      </p:sp>
      <p:pic>
        <p:nvPicPr>
          <p:cNvPr id="11" name="그림 10" descr="C:\Users\win7\Documents\마비노기 영웅전\새 폴더\화면 잠금을 해제한다.jpg">
            <a:extLst>
              <a:ext uri="{FF2B5EF4-FFF2-40B4-BE49-F238E27FC236}">
                <a16:creationId xmlns:a16="http://schemas.microsoft.com/office/drawing/2014/main" id="{E3A58468-8CFA-4CE2-9865-ABB2F84C4BC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357" y="2276872"/>
            <a:ext cx="7579286" cy="364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5460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- 1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7A69CF-5050-4957-A206-1686C6064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7" y="1916832"/>
            <a:ext cx="6840000" cy="36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- 2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2C92F3-3570-4C66-8E0E-E67489D4A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09405"/>
            <a:ext cx="7560839" cy="44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- 3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EE7913-F091-461D-8F3D-3F059866F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0" y="1804642"/>
            <a:ext cx="7160343" cy="4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- 4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6316E-4149-445D-8EA2-E0D215E63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47508"/>
            <a:ext cx="7344816" cy="43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- 5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F1DBF7-B2FC-4427-B10F-AFFA18180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41682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- 6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870A4-755A-4C35-A0C3-292915086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47508"/>
            <a:ext cx="7560840" cy="44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6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- 7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1B86A-ED4B-407E-BA86-46D3365F3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0" y="1805472"/>
            <a:ext cx="7592392" cy="44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- 8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92C89-9F62-4CD8-922E-A2A922DF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1809405"/>
            <a:ext cx="7560841" cy="44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- 9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D291CF-7C31-48A8-8BCA-5BDBF09AB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1" y="1809406"/>
            <a:ext cx="7592391" cy="44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921A1-821E-460B-9BC2-76506A38ABD1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사용자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B9ABB-321E-4004-BDDF-E2B2A7652144}"/>
              </a:ext>
            </a:extLst>
          </p:cNvPr>
          <p:cNvSpPr txBox="1"/>
          <p:nvPr/>
        </p:nvSpPr>
        <p:spPr>
          <a:xfrm>
            <a:off x="539552" y="161950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</a:t>
            </a:r>
            <a:r>
              <a:rPr lang="ko-KR" altLang="en-US" b="1" spc="-150" dirty="0" err="1"/>
              <a:t>액터</a:t>
            </a:r>
            <a:r>
              <a:rPr lang="ko-KR" altLang="en-US" b="1" spc="-150" dirty="0"/>
              <a:t>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D58C7F-58A6-40A6-8183-5E632F57A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97582"/>
              </p:ext>
            </p:extLst>
          </p:nvPr>
        </p:nvGraphicFramePr>
        <p:xfrm>
          <a:off x="827584" y="2178030"/>
          <a:ext cx="7488832" cy="384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834">
                  <a:extLst>
                    <a:ext uri="{9D8B030D-6E8A-4147-A177-3AD203B41FA5}">
                      <a16:colId xmlns:a16="http://schemas.microsoft.com/office/drawing/2014/main" val="3680762857"/>
                    </a:ext>
                  </a:extLst>
                </a:gridCol>
                <a:gridCol w="4893998">
                  <a:extLst>
                    <a:ext uri="{9D8B030D-6E8A-4147-A177-3AD203B41FA5}">
                      <a16:colId xmlns:a16="http://schemas.microsoft.com/office/drawing/2014/main" val="2522259099"/>
                    </a:ext>
                  </a:extLst>
                </a:gridCol>
              </a:tblGrid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dirty="0" err="1"/>
                        <a:t>액터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171444"/>
                  </a:ext>
                </a:extLst>
              </a:tr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1600" dirty="0"/>
                        <a:t>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단어장 어플을 사용하는 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248731"/>
                  </a:ext>
                </a:extLst>
              </a:tr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사전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를 관리하는 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71463"/>
                  </a:ext>
                </a:extLst>
              </a:tr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1600" dirty="0"/>
                        <a:t>나만의 단어장 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단어장 어플 기능 중 나만의 단어장 기능을 사용하는 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861845"/>
                  </a:ext>
                </a:extLst>
              </a:tr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1600" dirty="0"/>
                        <a:t>알람 기능 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단어장 어플 기능 중 알람 기능을 사용하는 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435728"/>
                  </a:ext>
                </a:extLst>
              </a:tr>
              <a:tr h="640543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1600" dirty="0"/>
                        <a:t>화면 잠금 기능 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단어장 어플 기능 중 화면 잠금 기능을 사용하는 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953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591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- 10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1BA22-C3C7-4599-970E-1103FAB59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1" y="1809405"/>
            <a:ext cx="7592391" cy="44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A94D-B741-417C-92F6-2CFF3240FE4E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1.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소스코드 </a:t>
            </a:r>
            <a:r>
              <a:rPr lang="en-US" altLang="ko-KR" sz="2400" b="1" spc="-150" dirty="0">
                <a:solidFill>
                  <a:schemeClr val="tx2"/>
                </a:solidFill>
              </a:rPr>
              <a:t>- 11</a:t>
            </a:r>
            <a:r>
              <a:rPr lang="ko-KR" altLang="en-US" sz="2400" b="1" spc="-150" dirty="0">
                <a:solidFill>
                  <a:schemeClr val="tx2"/>
                </a:solidFill>
              </a:rPr>
              <a:t>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4CBC20-ED21-46E7-986A-BA36C5FD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1" y="1809405"/>
            <a:ext cx="7592391" cy="44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53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028" y="271681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         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pic>
        <p:nvPicPr>
          <p:cNvPr id="4" name="소공">
            <a:hlinkClick r:id="" action="ppaction://media"/>
            <a:extLst>
              <a:ext uri="{FF2B5EF4-FFF2-40B4-BE49-F238E27FC236}">
                <a16:creationId xmlns:a16="http://schemas.microsoft.com/office/drawing/2014/main" id="{EA1D06E5-3CCE-4C74-A53E-4A9294B2F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7533" y="1844824"/>
            <a:ext cx="3336925" cy="424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151DC-E6EA-40E6-92C9-3E902D32CD8B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실행과정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6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2093" y="271681"/>
            <a:ext cx="1051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Q        &amp;        A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2C566-B3DD-4444-B612-D8C0D1F899D6}"/>
              </a:ext>
            </a:extLst>
          </p:cNvPr>
          <p:cNvSpPr txBox="1"/>
          <p:nvPr/>
        </p:nvSpPr>
        <p:spPr>
          <a:xfrm>
            <a:off x="1636364" y="2408691"/>
            <a:ext cx="57992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spc="-150" dirty="0">
                <a:solidFill>
                  <a:srgbClr val="17375E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Q&amp;A</a:t>
            </a:r>
            <a:endParaRPr lang="ko-KR" altLang="en-US" sz="15000" b="1" spc="-150" dirty="0">
              <a:solidFill>
                <a:srgbClr val="17375E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089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6BFD7-12CE-4BFB-AC07-182503DB44D3}"/>
              </a:ext>
            </a:extLst>
          </p:cNvPr>
          <p:cNvSpPr txBox="1"/>
          <p:nvPr/>
        </p:nvSpPr>
        <p:spPr>
          <a:xfrm>
            <a:off x="251520" y="4811430"/>
            <a:ext cx="8484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faced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changed.</a:t>
            </a:r>
          </a:p>
          <a:p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But nothing can be changed until it is faced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z="1400" dirty="0">
              <a:solidFill>
                <a:srgbClr val="173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	  		 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직면한다 해서 모든 것이 바뀌는 것은 아니지만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직면하지 않는다면 아무것도 바꿀 수 없다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/>
            <a:endParaRPr lang="en-US" altLang="ko-KR" sz="1400" dirty="0">
              <a:solidFill>
                <a:srgbClr val="173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			               -James</a:t>
            </a:r>
            <a:r>
              <a:rPr lang="ko-KR" altLang="en-US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173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Baldwin</a:t>
            </a:r>
            <a:endParaRPr lang="ko-KR" altLang="en-US" sz="1400" dirty="0">
              <a:solidFill>
                <a:srgbClr val="173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195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ko-KR" altLang="en-US" b="1" spc="-150" dirty="0" err="1"/>
              <a:t>액터</a:t>
            </a:r>
            <a:r>
              <a:rPr lang="ko-KR" altLang="en-US" b="1" spc="-150" dirty="0"/>
              <a:t> 다이어그램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1600" y="4437112"/>
            <a:ext cx="72008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본 단어장의 기능을 사용하는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나만의 단어장 사용자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와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알람 기능 사용자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와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ko-KR" sz="1400" dirty="0" err="1">
                <a:latin typeface="210 굴림OTF 050" panose="02020503020101020101" pitchFamily="18" charset="-127"/>
                <a:ea typeface="210 굴림OTF 050" panose="02020503020101020101" pitchFamily="18" charset="-127"/>
              </a:rPr>
              <a:t>화면잠금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 기능 사용자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는 궁극적으로 이 단어장 어플을 사용하는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사용자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이며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이 사용자는 단어를 등록할 때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, ‘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사전에서 뜻 불러오기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기능을 사용하면 사전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DB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를 </a:t>
            </a:r>
            <a:r>
              <a:rPr lang="ko-KR" altLang="ko-KR" sz="1400" dirty="0" err="1">
                <a:latin typeface="210 굴림OTF 050" panose="02020503020101020101" pitchFamily="18" charset="-127"/>
                <a:ea typeface="210 굴림OTF 050" panose="02020503020101020101" pitchFamily="18" charset="-127"/>
              </a:rPr>
              <a:t>관리하는자인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 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‘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관리자</a:t>
            </a:r>
            <a:r>
              <a:rPr lang="en-US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’</a:t>
            </a:r>
            <a:r>
              <a:rPr lang="ko-KR" altLang="ko-KR" sz="1400" dirty="0">
                <a:latin typeface="210 굴림OTF 050" panose="02020503020101020101" pitchFamily="18" charset="-127"/>
                <a:ea typeface="210 굴림OTF 050" panose="02020503020101020101" pitchFamily="18" charset="-127"/>
              </a:rPr>
              <a:t>와 작용하게 된다</a:t>
            </a:r>
            <a:endParaRPr lang="ko-KR" altLang="en-US" sz="1400" dirty="0">
              <a:latin typeface="210 굴림OTF 050" panose="02020503020101020101" pitchFamily="18" charset="-127"/>
              <a:ea typeface="210 굴림OTF 050" panose="020205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38AEE-75E0-490D-BDC1-9E307D7CF4B4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2.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사용자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pic>
        <p:nvPicPr>
          <p:cNvPr id="18" name="그림 17" descr="사진">
            <a:extLst>
              <a:ext uri="{FF2B5EF4-FFF2-40B4-BE49-F238E27FC236}">
                <a16:creationId xmlns:a16="http://schemas.microsoft.com/office/drawing/2014/main" id="{358CC4DB-120C-448F-86AD-AA1D189D0C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756" y="2038101"/>
            <a:ext cx="4320480" cy="238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3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6BC04-0394-4F46-BB0F-0A1F0485F65C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51EE3-07C8-4F1C-A813-C4CA2E419A4B}"/>
              </a:ext>
            </a:extLst>
          </p:cNvPr>
          <p:cNvSpPr txBox="1"/>
          <p:nvPr/>
        </p:nvSpPr>
        <p:spPr>
          <a:xfrm>
            <a:off x="539552" y="16195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</a:t>
            </a:r>
            <a:r>
              <a:rPr lang="ko-KR" altLang="en-US" b="1" spc="-150" dirty="0"/>
              <a:t>고객 기능 요구사항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ABBED0-CA24-4F36-B2EC-10AA26A7C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67362"/>
              </p:ext>
            </p:extLst>
          </p:nvPr>
        </p:nvGraphicFramePr>
        <p:xfrm>
          <a:off x="1031776" y="2294436"/>
          <a:ext cx="7080447" cy="307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16">
                  <a:extLst>
                    <a:ext uri="{9D8B030D-6E8A-4147-A177-3AD203B41FA5}">
                      <a16:colId xmlns:a16="http://schemas.microsoft.com/office/drawing/2014/main" val="3929590593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1959744976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529720745"/>
                    </a:ext>
                  </a:extLst>
                </a:gridCol>
              </a:tblGrid>
              <a:tr h="4516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38907"/>
                  </a:ext>
                </a:extLst>
              </a:tr>
              <a:tr h="58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단어장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어플을 실행하면 나만의 단어장이 자동으로 생성된다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49170"/>
                  </a:ext>
                </a:extLst>
              </a:tr>
              <a:tr h="775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단어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사용자가 저장하고 싶은 단어를 입력할 때마다 그 단어를 나만의 단어장에 저장 하고 이후 사용자가 해당 단어장을 통해 등록한 단어를 볼 수 있다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360806"/>
                  </a:ext>
                </a:extLst>
              </a:tr>
              <a:tr h="1262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잠금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어플을 통해 화면 잠금 설정을 하면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사용자가 휴대전화의 화면을 키면 단어장에 저장된 단어를 랜덤으로 불러와 화면에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지선다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 형태로 출력하고 오답을 입력 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문제를 불러와 생성하고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정답을 입력 시 기기의 메인 화면으로 접근하게 한다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24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59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6789" y="271681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요구사항 명세서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6BC04-0394-4F46-BB0F-0A1F0485F65C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51EE3-07C8-4F1C-A813-C4CA2E419A4B}"/>
              </a:ext>
            </a:extLst>
          </p:cNvPr>
          <p:cNvSpPr txBox="1"/>
          <p:nvPr/>
        </p:nvSpPr>
        <p:spPr>
          <a:xfrm>
            <a:off x="539552" y="16195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</a:t>
            </a:r>
            <a:r>
              <a:rPr lang="ko-KR" altLang="en-US" b="1" spc="-150" dirty="0"/>
              <a:t>고객 기능 요구사항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1ABBED0-CA24-4F36-B2EC-10AA26A7C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136610"/>
              </p:ext>
            </p:extLst>
          </p:nvPr>
        </p:nvGraphicFramePr>
        <p:xfrm>
          <a:off x="1031776" y="2294436"/>
          <a:ext cx="7080447" cy="332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16">
                  <a:extLst>
                    <a:ext uri="{9D8B030D-6E8A-4147-A177-3AD203B41FA5}">
                      <a16:colId xmlns:a16="http://schemas.microsoft.com/office/drawing/2014/main" val="3929590593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1959744976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529720745"/>
                    </a:ext>
                  </a:extLst>
                </a:gridCol>
              </a:tblGrid>
              <a:tr h="422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38907"/>
                  </a:ext>
                </a:extLst>
              </a:tr>
              <a:tr h="1119329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400" dirty="0"/>
                        <a:t>알람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사용자가 시간을 지정해 알람을 설정할 수 있고 설정한 알람을 해제할 수도 있다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알람을 설정한 시간에 알람이 울리도록 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이때 단어장에 저장되 단어를 랜덤으로 불러와 화면에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지선다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 형태로 출력하고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정답을 입력 시 알람이 꺼지게 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49170"/>
                  </a:ext>
                </a:extLst>
              </a:tr>
              <a:tr h="562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단어장 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단어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시스템은 사용자가 나만의 단어장에서 찾고 싶은 단어를 검색창에 입력 시 그 단어를 화면에 출력하도록 한다</a:t>
                      </a: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360806"/>
                  </a:ext>
                </a:extLst>
              </a:tr>
              <a:tr h="118032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1400" dirty="0"/>
                        <a:t>뜻 자동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불러오기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사용자가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나만의 단어장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저장하고 싶은 단어의 영어 스펠링을 입력 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뜻 자동 불러오기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누르면 사전 데이터에서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단어에 매칭되는 뜻을 불러와 의미 입력 공간에 출력되도록 한다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24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94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F3B8F-D700-4B9B-B499-B1465B8B0B49}"/>
              </a:ext>
            </a:extLst>
          </p:cNvPr>
          <p:cNvSpPr txBox="1"/>
          <p:nvPr/>
        </p:nvSpPr>
        <p:spPr>
          <a:xfrm>
            <a:off x="539552" y="16195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ko-KR" altLang="en-US" b="1" spc="-150" dirty="0" err="1"/>
              <a:t>유스케이스</a:t>
            </a:r>
            <a:r>
              <a:rPr lang="ko-KR" altLang="en-US" b="1" spc="-150" dirty="0"/>
              <a:t> 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55ADCA-858F-4DFB-AED4-28CC4BA18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327237"/>
              </p:ext>
            </p:extLst>
          </p:nvPr>
        </p:nvGraphicFramePr>
        <p:xfrm>
          <a:off x="947936" y="2144710"/>
          <a:ext cx="7152456" cy="380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4">
                  <a:extLst>
                    <a:ext uri="{9D8B030D-6E8A-4147-A177-3AD203B41FA5}">
                      <a16:colId xmlns:a16="http://schemas.microsoft.com/office/drawing/2014/main" val="2461100078"/>
                    </a:ext>
                  </a:extLst>
                </a:gridCol>
                <a:gridCol w="1873604">
                  <a:extLst>
                    <a:ext uri="{9D8B030D-6E8A-4147-A177-3AD203B41FA5}">
                      <a16:colId xmlns:a16="http://schemas.microsoft.com/office/drawing/2014/main" val="152802097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346182346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385994300"/>
                    </a:ext>
                  </a:extLst>
                </a:gridCol>
              </a:tblGrid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14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 err="1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유스케이스명</a:t>
                      </a:r>
                      <a:endParaRPr lang="ko-KR" sz="14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우선순위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215317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SA001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단어를 단어로</a:t>
                      </a:r>
                      <a:endParaRPr lang="en-US" altLang="ko-KR" sz="13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검색한다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단어장의 검색창에 단어를 입력하여 단어를 검색할 수 있다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978568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단어를 의미로</a:t>
                      </a:r>
                      <a:endParaRPr lang="en-US" altLang="ko-KR" sz="13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검색한다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단어장의 검색창에 의미를 입력하여 단어를 검색할 수 있다</a:t>
                      </a:r>
                      <a:r>
                        <a:rPr lang="en-US" sz="13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4523173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단어장에 단어를</a:t>
                      </a:r>
                      <a:endParaRPr lang="en-US" altLang="ko-KR" sz="13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단어장에 원하는 단어와 그 의미를 등록한다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7855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단어의 의미</a:t>
                      </a:r>
                      <a:r>
                        <a:rPr lang="ko-KR" alt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</a:t>
                      </a:r>
                      <a:endParaRPr lang="en-US" altLang="ko-KR" sz="13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불러온다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단어장에 저장하고자 하는 단어의 의미</a:t>
                      </a:r>
                      <a:r>
                        <a:rPr lang="ko-KR" alt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사전 데이터에서 찾아 가져온다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231357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SA005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단어장의 단어를</a:t>
                      </a:r>
                      <a:endParaRPr lang="en-US" altLang="ko-KR" sz="1300" kern="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삭제한다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단어장에 저장된 단어 중 하나를 선택하여 삭제한다</a:t>
                      </a: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8722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F717AA-CAC0-458E-84BA-7D02C47A7347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9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F3B8F-D700-4B9B-B499-B1465B8B0B49}"/>
              </a:ext>
            </a:extLst>
          </p:cNvPr>
          <p:cNvSpPr txBox="1"/>
          <p:nvPr/>
        </p:nvSpPr>
        <p:spPr>
          <a:xfrm>
            <a:off x="539552" y="16195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ko-KR" altLang="en-US" b="1" spc="-150" dirty="0" err="1"/>
              <a:t>유스케이스</a:t>
            </a:r>
            <a:r>
              <a:rPr lang="ko-KR" altLang="en-US" b="1" spc="-150" dirty="0"/>
              <a:t> 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55ADCA-858F-4DFB-AED4-28CC4BA18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28166"/>
              </p:ext>
            </p:extLst>
          </p:nvPr>
        </p:nvGraphicFramePr>
        <p:xfrm>
          <a:off x="947936" y="2144710"/>
          <a:ext cx="7152456" cy="380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64">
                  <a:extLst>
                    <a:ext uri="{9D8B030D-6E8A-4147-A177-3AD203B41FA5}">
                      <a16:colId xmlns:a16="http://schemas.microsoft.com/office/drawing/2014/main" val="2461100078"/>
                    </a:ext>
                  </a:extLst>
                </a:gridCol>
                <a:gridCol w="1873604">
                  <a:extLst>
                    <a:ext uri="{9D8B030D-6E8A-4147-A177-3AD203B41FA5}">
                      <a16:colId xmlns:a16="http://schemas.microsoft.com/office/drawing/2014/main" val="152802097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346182346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385994300"/>
                    </a:ext>
                  </a:extLst>
                </a:gridCol>
              </a:tblGrid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ID</a:t>
                      </a:r>
                      <a:endParaRPr lang="ko-KR" sz="14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 err="1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유스케이스명</a:t>
                      </a:r>
                      <a:endParaRPr lang="ko-KR" sz="1400" b="1" kern="100" dirty="0"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설명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바탕" panose="02030600000101010101" pitchFamily="18" charset="-127"/>
                        </a:rPr>
                        <a:t>우선순위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215317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SA006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화면잠금</a:t>
                      </a: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기능을</a:t>
                      </a:r>
                      <a:endParaRPr lang="en-US" alt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설정한다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화면 잠금 버튼을 통해 해당 기능을 설정한다</a:t>
                      </a:r>
                      <a:r>
                        <a:rPr lang="en-US" sz="13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3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이후 기기의 화면을 키면 단어 문제를 보여준다</a:t>
                      </a:r>
                      <a:r>
                        <a:rPr lang="en-US" sz="13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978568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SA007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화면잠금</a:t>
                      </a: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기능을</a:t>
                      </a:r>
                      <a:endParaRPr lang="en-US" alt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해제한다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설정했던 화면 잠금 기능을 해제한다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4523173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SA008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알람 기능을</a:t>
                      </a:r>
                      <a:endParaRPr lang="en-US" alt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사용한다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원하는 시간을 지정하고 알람 기능을 설정한다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이후 해당 시간에 알람이 울리고 단어 문제를 보여준다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7855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SA009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알람 기능을</a:t>
                      </a:r>
                      <a:endParaRPr lang="en-US" alt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해제한다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설정했던 알람을 해제한다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231357"/>
                  </a:ext>
                </a:extLst>
              </a:tr>
              <a:tr h="634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SA010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문제를 생성한다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나만의 단어장에 저장된 영단어를 무작위로 불러와 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3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지선다</a:t>
                      </a:r>
                      <a:r>
                        <a:rPr 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형태의 문제로 출력한다</a:t>
                      </a:r>
                      <a:r>
                        <a:rPr lang="en-US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7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3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3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8722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2795B2-2E60-4F7B-8145-8851F6F896F3}"/>
              </a:ext>
            </a:extLst>
          </p:cNvPr>
          <p:cNvSpPr txBox="1"/>
          <p:nvPr/>
        </p:nvSpPr>
        <p:spPr>
          <a:xfrm>
            <a:off x="2411760" y="114425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/>
                </a:solidFill>
              </a:rPr>
              <a:t>[   3. </a:t>
            </a:r>
            <a:r>
              <a:rPr lang="ko-KR" altLang="en-US" sz="2400" b="1" spc="-150" dirty="0">
                <a:solidFill>
                  <a:schemeClr val="tx2"/>
                </a:solidFill>
              </a:rPr>
              <a:t>요구사항 분석   </a:t>
            </a:r>
            <a:r>
              <a:rPr lang="en-US" altLang="ko-KR" sz="2400" b="1" spc="-150" dirty="0">
                <a:solidFill>
                  <a:schemeClr val="tx2"/>
                </a:solidFill>
              </a:rPr>
              <a:t>]</a:t>
            </a:r>
            <a:endParaRPr lang="ko-KR" altLang="en-US" sz="2400" b="1" spc="-1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9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1602</Words>
  <Application>Microsoft Office PowerPoint</Application>
  <PresentationFormat>화면 슬라이드 쇼(4:3)</PresentationFormat>
  <Paragraphs>578</Paragraphs>
  <Slides>44</Slides>
  <Notes>44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210 굴림OTF 050</vt:lpstr>
      <vt:lpstr>HY헤드라인M</vt:lpstr>
      <vt:lpstr>굴림</vt:lpstr>
      <vt:lpstr>돋움</vt:lpstr>
      <vt:lpstr>맑은 고딕</vt:lpstr>
      <vt:lpstr>바탕</vt:lpstr>
      <vt:lpstr>빙그레체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김병찬 김병찬</cp:lastModifiedBy>
  <cp:revision>33</cp:revision>
  <dcterms:created xsi:type="dcterms:W3CDTF">2016-11-03T20:47:04Z</dcterms:created>
  <dcterms:modified xsi:type="dcterms:W3CDTF">2019-06-10T14:41:11Z</dcterms:modified>
</cp:coreProperties>
</file>